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68" r:id="rId3"/>
    <p:sldId id="264" r:id="rId4"/>
    <p:sldId id="266" r:id="rId5"/>
    <p:sldId id="265" r:id="rId6"/>
    <p:sldId id="260" r:id="rId7"/>
    <p:sldId id="263" r:id="rId8"/>
    <p:sldId id="259" r:id="rId9"/>
    <p:sldId id="257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75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0D936-C78D-423C-8427-489E48A98142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772C1-909C-48AF-9B49-4A71C3D20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64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2C9AB36-CB2D-42BE-9F5B-570A8404DEFA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101379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1" eaLnBrk="1" hangingPunct="1"/>
            <a:fld id="{D214E722-4D84-438A-9DA1-814EBFBFFA0A}" type="slidenum">
              <a:rPr lang="ar-SA" sz="1200">
                <a:solidFill>
                  <a:srgbClr val="000000"/>
                </a:solidFill>
              </a:rPr>
              <a:pPr rtl="1" eaLnBrk="1" hangingPunct="1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350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1DA7BCE-8993-4E0C-B321-D4805D35526C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112643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18" tIns="44610" rIns="89218" bIns="44610" anchor="b"/>
          <a:lstStyle>
            <a:lvl1pPr defTabSz="8445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445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445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445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445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1" eaLnBrk="1" hangingPunct="1"/>
            <a:fld id="{11D08770-D199-42F2-83D5-C12637E8D169}" type="slidenum">
              <a:rPr lang="ar-SA" sz="1200"/>
              <a:pPr rtl="1" eaLnBrk="1" hangingPunct="1"/>
              <a:t>8</a:t>
            </a:fld>
            <a:endParaRPr lang="en-US" sz="1200"/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18" tIns="44610" rIns="89218" bIns="44610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9248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A96D776-FC44-45FB-8E7B-19D2DB97B4F1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1" eaLnBrk="1" hangingPunct="1"/>
            <a:fld id="{4702C6FD-A241-49D2-861F-05C1E00B9AAE}" type="slidenum">
              <a:rPr lang="ar-SA" sz="1200"/>
              <a:pPr rtl="1" eaLnBrk="1" hangingPunct="1"/>
              <a:t>9</a:t>
            </a:fld>
            <a:endParaRPr lang="en-US" sz="1200"/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8816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4399-4C10-4EC8-8F40-02A8FDDC2037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FF27-DF2B-48AC-BB0D-7AD6D8482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3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4399-4C10-4EC8-8F40-02A8FDDC2037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FF27-DF2B-48AC-BB0D-7AD6D8482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6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4399-4C10-4EC8-8F40-02A8FDDC2037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FF27-DF2B-48AC-BB0D-7AD6D8482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1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4399-4C10-4EC8-8F40-02A8FDDC2037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FF27-DF2B-48AC-BB0D-7AD6D8482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2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4399-4C10-4EC8-8F40-02A8FDDC2037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FF27-DF2B-48AC-BB0D-7AD6D8482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6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4399-4C10-4EC8-8F40-02A8FDDC2037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FF27-DF2B-48AC-BB0D-7AD6D8482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4399-4C10-4EC8-8F40-02A8FDDC2037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FF27-DF2B-48AC-BB0D-7AD6D8482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7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4399-4C10-4EC8-8F40-02A8FDDC2037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FF27-DF2B-48AC-BB0D-7AD6D8482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6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4399-4C10-4EC8-8F40-02A8FDDC2037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FF27-DF2B-48AC-BB0D-7AD6D8482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7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4399-4C10-4EC8-8F40-02A8FDDC2037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FF27-DF2B-48AC-BB0D-7AD6D8482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7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4399-4C10-4EC8-8F40-02A8FDDC2037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FF27-DF2B-48AC-BB0D-7AD6D8482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3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C4399-4C10-4EC8-8F40-02A8FDDC2037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CFF27-DF2B-48AC-BB0D-7AD6D8482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7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WaterHuman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525"/>
            <a:ext cx="9144000" cy="603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055814" y="391180"/>
            <a:ext cx="50450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rtl="0"/>
            <a:r>
              <a:rPr lang="en-US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</a:t>
            </a: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security, </a:t>
            </a:r>
            <a:r>
              <a:rPr lang="en-US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terms of Quantity and </a:t>
            </a: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Quality, 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r>
              <a:rPr lang="en-US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poses a problem for both </a:t>
            </a: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developed </a:t>
            </a:r>
            <a:r>
              <a:rPr lang="en-US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developing world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4447" y="0"/>
            <a:ext cx="910892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Grand 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challenge: 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Affordable Adequate Water for All</a:t>
            </a:r>
            <a:endParaRPr lang="en-US" sz="2800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79147" y="845890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>
                <a:ln w="12700" cmpd="sng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Eilon</a:t>
            </a:r>
            <a:r>
              <a:rPr lang="en-US" sz="2000" b="1" i="1" dirty="0">
                <a:ln w="12700" cmpd="sng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M. </a:t>
            </a:r>
            <a:r>
              <a:rPr lang="en-US" sz="2000" b="1" i="1" dirty="0" smtClean="0">
                <a:ln w="12700" cmpd="sng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Adar</a:t>
            </a:r>
            <a:endParaRPr lang="he-IL" sz="2000" b="1" i="1" dirty="0">
              <a:ln w="12700" cmpd="sng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93802" y="1143000"/>
            <a:ext cx="67691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Ben-Gurion University of the </a:t>
            </a:r>
            <a:r>
              <a:rPr lang="en-US" sz="20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Negev</a:t>
            </a:r>
          </a:p>
          <a:p>
            <a:pPr algn="ctr" rtl="0"/>
            <a:r>
              <a:rPr lang="en-US" sz="20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Blaustein Institutes for Desert Research</a:t>
            </a:r>
          </a:p>
          <a:p>
            <a:pPr algn="ctr" rtl="0"/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The Zuckerberg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Institute for Water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Research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9074" y="6095999"/>
            <a:ext cx="614926" cy="81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1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46463"/>
            <a:ext cx="914400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443046" y="2957512"/>
            <a:ext cx="6545254" cy="52322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 smtClean="0"/>
              <a:t>Unlike gold, water needs </a:t>
            </a:r>
            <a:r>
              <a:rPr lang="en-US" sz="2800" b="1" dirty="0"/>
              <a:t>care &amp; attention</a:t>
            </a:r>
          </a:p>
        </p:txBody>
      </p:sp>
    </p:spTree>
    <p:extLst>
      <p:ext uri="{BB962C8B-B14F-4D97-AF65-F5344CB8AC3E}">
        <p14:creationId xmlns:p14="http://schemas.microsoft.com/office/powerpoint/2010/main" val="412255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"/>
                    </a14:imgEffect>
                    <a14:imgEffect>
                      <a14:colorTemperature colorTemp="7248"/>
                    </a14:imgEffect>
                    <a14:imgEffect>
                      <a14:saturation sat="45000"/>
                    </a14:imgEffect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900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467600" y="1373956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pic>
        <p:nvPicPr>
          <p:cNvPr id="9" name="Picture 6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57" y="5952272"/>
            <a:ext cx="664143" cy="88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76200"/>
            <a:ext cx="5195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is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synonym 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food !</a:t>
            </a:r>
          </a:p>
        </p:txBody>
      </p:sp>
    </p:spTree>
    <p:extLst>
      <p:ext uri="{BB962C8B-B14F-4D97-AF65-F5344CB8AC3E}">
        <p14:creationId xmlns:p14="http://schemas.microsoft.com/office/powerpoint/2010/main" val="9059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129" y="3160776"/>
            <a:ext cx="5429871" cy="3697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1" y="102020"/>
            <a:ext cx="4640360" cy="3229658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688" y="29678"/>
            <a:ext cx="4953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1335 יפה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1678"/>
            <a:ext cx="4306648" cy="352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" y="762000"/>
            <a:ext cx="899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Humanity has to produce more food with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lower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availability of water </a:t>
            </a:r>
          </a:p>
          <a:p>
            <a:pPr lvl="0" algn="ctr"/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is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diminishing,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demand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is increasing.</a:t>
            </a:r>
          </a:p>
        </p:txBody>
      </p:sp>
    </p:spTree>
    <p:extLst>
      <p:ext uri="{BB962C8B-B14F-4D97-AF65-F5344CB8AC3E}">
        <p14:creationId xmlns:p14="http://schemas.microsoft.com/office/powerpoint/2010/main" val="216965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3837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3453348"/>
            <a:ext cx="6400800" cy="3785652"/>
          </a:xfrm>
          <a:prstGeom prst="rect">
            <a:avLst/>
          </a:prstGeom>
          <a:effectLst>
            <a:outerShdw blurRad="50800" dist="76200" dir="5400000" algn="ctr" rotWithShape="0">
              <a:srgbClr val="7030A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cannot sustain the water and food supply with a diminishing amount of water and a continuously growing population.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763" y="227082"/>
            <a:ext cx="88979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FFFF00"/>
            </a:outerShdw>
          </a:effectLst>
        </p:spPr>
        <p:txBody>
          <a:bodyPr anchor="ctr">
            <a:spAutoFit/>
          </a:bodyPr>
          <a:lstStyle/>
          <a:p>
            <a:r>
              <a:rPr lang="en-US" sz="2000" b="1" dirty="0">
                <a:ln>
                  <a:solidFill>
                    <a:srgbClr val="FFFF00"/>
                  </a:solidFill>
                </a:ln>
                <a:effectLst>
                  <a:outerShdw blurRad="50800" dist="38100" dir="2700000" algn="tl">
                    <a:schemeClr val="tx2">
                      <a:alpha val="45000"/>
                    </a:schemeClr>
                  </a:outerShdw>
                </a:effectLst>
              </a:rPr>
              <a:t>Will the conventional policy of </a:t>
            </a:r>
            <a:r>
              <a:rPr lang="en-US" sz="2000" b="1" i="1" dirty="0">
                <a:ln>
                  <a:solidFill>
                    <a:srgbClr val="FFFF00"/>
                  </a:solidFill>
                </a:ln>
                <a:effectLst>
                  <a:outerShdw blurRad="50800" dist="38100" dir="2700000" algn="tl">
                    <a:schemeClr val="tx2">
                      <a:alpha val="45000"/>
                    </a:schemeClr>
                  </a:outerShdw>
                </a:effectLst>
              </a:rPr>
              <a:t>Water Saving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effectLst>
                  <a:outerShdw blurRad="50800" dist="38100" dir="2700000" algn="tl">
                    <a:schemeClr val="tx2">
                      <a:alpha val="45000"/>
                    </a:schemeClr>
                  </a:outerShdw>
                </a:effectLst>
              </a:rPr>
              <a:t> </a:t>
            </a:r>
            <a:r>
              <a:rPr lang="en-US" sz="2000" b="1" i="1" dirty="0">
                <a:ln>
                  <a:solidFill>
                    <a:srgbClr val="FFFF00"/>
                  </a:solidFill>
                </a:ln>
                <a:effectLst>
                  <a:outerShdw blurRad="50800" dist="38100" dir="2700000" algn="tl">
                    <a:schemeClr val="tx2">
                      <a:alpha val="45000"/>
                    </a:schemeClr>
                  </a:outerShdw>
                </a:effectLst>
              </a:rPr>
              <a:t>&amp; Increasing Water-Use Efficiency</a:t>
            </a:r>
            <a:r>
              <a:rPr lang="en-US" sz="2000" b="1" dirty="0">
                <a:ln>
                  <a:solidFill>
                    <a:srgbClr val="FFFF00"/>
                  </a:solidFill>
                </a:ln>
                <a:effectLst>
                  <a:outerShdw blurRad="50800" dist="38100" dir="2700000" algn="tl">
                    <a:schemeClr val="tx2">
                      <a:alpha val="45000"/>
                    </a:schemeClr>
                  </a:outerShdw>
                </a:effectLst>
              </a:rPr>
              <a:t> enable humanity to avoid water shortages and provide water security</a:t>
            </a:r>
            <a:r>
              <a:rPr lang="en-US" sz="2000" b="1" dirty="0" smtClean="0">
                <a:ln>
                  <a:solidFill>
                    <a:srgbClr val="FFFF00"/>
                  </a:solidFill>
                </a:ln>
                <a:effectLst>
                  <a:outerShdw blurRad="50800" dist="38100" dir="2700000" algn="tl">
                    <a:schemeClr val="tx2">
                      <a:alpha val="45000"/>
                    </a:schemeClr>
                  </a:outerShdw>
                </a:effectLst>
              </a:rPr>
              <a:t>?</a:t>
            </a:r>
            <a:endParaRPr lang="en-US" sz="2000" b="1" dirty="0">
              <a:ln>
                <a:solidFill>
                  <a:srgbClr val="FFFF00"/>
                </a:solidFill>
              </a:ln>
              <a:effectLst>
                <a:outerShdw blurRad="50800" dist="38100" dir="2700000" algn="tl">
                  <a:schemeClr val="tx2"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57200" y="2524780"/>
            <a:ext cx="9753600" cy="523220"/>
          </a:xfrm>
          <a:prstGeom prst="rect">
            <a:avLst/>
          </a:prstGeom>
          <a:noFill/>
          <a:ln cap="sq">
            <a:solidFill>
              <a:schemeClr val="tx1"/>
            </a:solidFill>
          </a:ln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At most, </a:t>
            </a:r>
            <a:r>
              <a:rPr lang="en-GB" sz="2800" b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it will only </a:t>
            </a:r>
            <a:r>
              <a:rPr lang="en-GB" sz="28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temporarily mitigate water scarcity</a:t>
            </a:r>
            <a:r>
              <a:rPr lang="en-US" sz="2800" b="1" dirty="0" smtClean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!</a:t>
            </a:r>
            <a:endParaRPr lang="he-IL" sz="2800" b="1" dirty="0">
              <a:solidFill>
                <a:schemeClr val="tx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017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espa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27175" y="-76200"/>
            <a:ext cx="6300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SHALL WE DESPAIR ???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9906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sx="101000" sy="101000" algn="tl">
                    <a:srgbClr val="000000">
                      <a:alpha val="43137"/>
                    </a:srgbClr>
                  </a:outerShdw>
                </a:effectLst>
              </a:rPr>
              <a:t>Affordable water: decreasing the cost of water production 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sx="101000" sy="101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sx="101000" sy="101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</a:p>
          <a:p>
            <a:pPr lvl="0"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sx="101000" sy="101000" algn="tl">
                    <a:srgbClr val="000000">
                      <a:alpha val="43137"/>
                    </a:srgbClr>
                  </a:outerShdw>
                </a:effectLst>
              </a:rPr>
              <a:t>lowering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sx="101000" sy="101000" algn="tl">
                    <a:srgbClr val="000000">
                      <a:alpha val="43137"/>
                    </a:srgbClr>
                  </a:outerShdw>
                </a:effectLst>
              </a:rPr>
              <a:t>the demand for energy</a:t>
            </a:r>
          </a:p>
        </p:txBody>
      </p:sp>
    </p:spTree>
    <p:extLst>
      <p:ext uri="{BB962C8B-B14F-4D97-AF65-F5344CB8AC3E}">
        <p14:creationId xmlns:p14="http://schemas.microsoft.com/office/powerpoint/2010/main" val="40494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1066800" y="6491287"/>
            <a:ext cx="751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Goals for the Next Generation of Desalination: Decreasing the cost!</a:t>
            </a:r>
          </a:p>
        </p:txBody>
      </p:sp>
      <p:pic>
        <p:nvPicPr>
          <p:cNvPr id="80902" name="Picture 7" descr="5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334673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5" name="AutoShape 12"/>
          <p:cNvSpPr>
            <a:spLocks noChangeArrowheads="1"/>
          </p:cNvSpPr>
          <p:nvPr/>
        </p:nvSpPr>
        <p:spPr bwMode="auto">
          <a:xfrm>
            <a:off x="1295400" y="2057400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AutoShape 13"/>
          <p:cNvSpPr>
            <a:spLocks noChangeArrowheads="1"/>
          </p:cNvSpPr>
          <p:nvPr/>
        </p:nvSpPr>
        <p:spPr bwMode="auto">
          <a:xfrm>
            <a:off x="1295400" y="2286000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AutoShape 14"/>
          <p:cNvSpPr>
            <a:spLocks noChangeArrowheads="1"/>
          </p:cNvSpPr>
          <p:nvPr/>
        </p:nvSpPr>
        <p:spPr bwMode="auto">
          <a:xfrm>
            <a:off x="1295400" y="2590800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AutoShape 15"/>
          <p:cNvSpPr>
            <a:spLocks noChangeArrowheads="1"/>
          </p:cNvSpPr>
          <p:nvPr/>
        </p:nvSpPr>
        <p:spPr bwMode="auto">
          <a:xfrm>
            <a:off x="1295400" y="2971800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1" name="Oval 16"/>
          <p:cNvSpPr>
            <a:spLocks noChangeArrowheads="1"/>
          </p:cNvSpPr>
          <p:nvPr/>
        </p:nvSpPr>
        <p:spPr bwMode="auto">
          <a:xfrm>
            <a:off x="1143000" y="1295400"/>
            <a:ext cx="914400" cy="2971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5023" y="0"/>
            <a:ext cx="2673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critical barrier</a:t>
            </a:r>
            <a:r>
              <a:rPr lang="en-US" sz="2400" b="1" dirty="0"/>
              <a:t>: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73081" y="0"/>
            <a:ext cx="561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Construction of hydrophobic membranes for vapor distillation </a:t>
            </a:r>
            <a:r>
              <a:rPr lang="en-US" b="1" dirty="0" smtClean="0">
                <a:solidFill>
                  <a:srgbClr val="002060"/>
                </a:solidFill>
              </a:rPr>
              <a:t>-- </a:t>
            </a:r>
            <a:r>
              <a:rPr lang="en-US" b="1" dirty="0">
                <a:solidFill>
                  <a:srgbClr val="002060"/>
                </a:solidFill>
              </a:rPr>
              <a:t>resisting bio-fouling &amp; scaling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/>
              <a:t>Heat </a:t>
            </a:r>
            <a:r>
              <a:rPr lang="en-US" dirty="0"/>
              <a:t>gradient rather than pressure </a:t>
            </a:r>
            <a:r>
              <a:rPr lang="en-US" dirty="0" smtClean="0"/>
              <a:t>gradient. </a:t>
            </a: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/>
              <a:t>Vapor </a:t>
            </a:r>
            <a:r>
              <a:rPr lang="en-US" dirty="0"/>
              <a:t>transfer rather than liquid</a:t>
            </a:r>
            <a:r>
              <a:rPr lang="en-US" dirty="0" smtClean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/>
          </a:p>
          <a:p>
            <a:pPr lvl="0"/>
            <a:r>
              <a:rPr lang="en-US" dirty="0"/>
              <a:t>P</a:t>
            </a:r>
            <a:r>
              <a:rPr lang="en-US" dirty="0" smtClean="0"/>
              <a:t>orous </a:t>
            </a:r>
            <a:r>
              <a:rPr lang="en-US" dirty="0"/>
              <a:t>hydrophobic membrane with specific </a:t>
            </a:r>
            <a:r>
              <a:rPr lang="en-US" dirty="0" err="1" smtClean="0"/>
              <a:t>nano</a:t>
            </a:r>
            <a:r>
              <a:rPr lang="en-US" dirty="0" smtClean="0"/>
              <a:t>- </a:t>
            </a:r>
            <a:r>
              <a:rPr lang="en-US" dirty="0"/>
              <a:t>morphology.</a:t>
            </a:r>
          </a:p>
          <a:p>
            <a:pPr lvl="0"/>
            <a:r>
              <a:rPr lang="en-US" dirty="0" smtClean="0"/>
              <a:t>	Avoiding </a:t>
            </a:r>
            <a:r>
              <a:rPr lang="en-US" dirty="0"/>
              <a:t>precipitation of scaling by minerals.</a:t>
            </a:r>
          </a:p>
          <a:p>
            <a:pPr lvl="0"/>
            <a:r>
              <a:rPr lang="en-US" dirty="0" smtClean="0"/>
              <a:t>	Avoiding </a:t>
            </a:r>
            <a:r>
              <a:rPr lang="en-US" dirty="0"/>
              <a:t>accumulation of Bio-Fouling.</a:t>
            </a:r>
          </a:p>
        </p:txBody>
      </p:sp>
      <p:pic>
        <p:nvPicPr>
          <p:cNvPr id="18" name="Picture 6" descr="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1650"/>
            <a:ext cx="54102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4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7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55" y="2346325"/>
            <a:ext cx="7598145" cy="459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1222" y="76200"/>
            <a:ext cx="875417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critical path</a:t>
            </a:r>
            <a:r>
              <a:rPr lang="en-US" sz="2000" b="1" dirty="0"/>
              <a:t>: </a:t>
            </a:r>
          </a:p>
          <a:p>
            <a:r>
              <a:rPr lang="en-US" dirty="0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/>
              <a:t>Removal of dissolved salts under low pressure through affordable selective porous membranes.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/>
              <a:t>Removal of dissolved and suspended pollutants through resistant</a:t>
            </a:r>
            <a:r>
              <a:rPr lang="en-US" b="1" dirty="0" smtClean="0"/>
              <a:t>, </a:t>
            </a:r>
            <a:r>
              <a:rPr lang="en-US" b="1" dirty="0"/>
              <a:t>yet highly </a:t>
            </a:r>
            <a:r>
              <a:rPr lang="en-US" b="1" dirty="0" smtClean="0"/>
              <a:t>permeable, </a:t>
            </a:r>
            <a:r>
              <a:rPr lang="en-US" b="1" dirty="0"/>
              <a:t>membranes.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/>
              <a:t>Driving force by temperature gradient achieved by solar heated water rather than by reinforced hydrostatic pressure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71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Solar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0"/>
            <a:ext cx="9236075" cy="692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5708650" y="166687"/>
            <a:ext cx="305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/>
              <a:t>Solar Desalination System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5645150" y="623888"/>
            <a:ext cx="372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/>
              <a:t>1 M3 / water by RO =~3.75 KW/</a:t>
            </a:r>
            <a:r>
              <a:rPr lang="en-US" b="1" dirty="0" err="1"/>
              <a:t>hr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457200" y="49530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heated vapor distillation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 decreases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desalination cost by 50%!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Affordable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from various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raw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salty, brackish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contaminated groundwater and / or sea water. 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Advantages: relatively cheap water can be produced even by small plants located in rural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communities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dryland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regions. </a:t>
            </a:r>
          </a:p>
        </p:txBody>
      </p:sp>
    </p:spTree>
    <p:extLst>
      <p:ext uri="{BB962C8B-B14F-4D97-AF65-F5344CB8AC3E}">
        <p14:creationId xmlns:p14="http://schemas.microsoft.com/office/powerpoint/2010/main" val="1040827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achieved, the big barrier to broad dissemination is a lack of basic and technical education for operation &amp; maintenance.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eilon\Pictures\Figures _ Pictures_ maps\India\Riala_Pilani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77678"/>
            <a:ext cx="3488356" cy="465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ilon\Pictures\Figures _ Pictures_ maps\India\Riala_Pilani0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79917" y="1143000"/>
            <a:ext cx="8836709" cy="2025650"/>
            <a:chOff x="179917" y="4508500"/>
            <a:chExt cx="8836709" cy="2025650"/>
          </a:xfrm>
        </p:grpSpPr>
        <p:grpSp>
          <p:nvGrpSpPr>
            <p:cNvPr id="11" name="Group 76"/>
            <p:cNvGrpSpPr>
              <a:grpSpLocks/>
            </p:cNvGrpSpPr>
            <p:nvPr/>
          </p:nvGrpSpPr>
          <p:grpSpPr bwMode="auto">
            <a:xfrm>
              <a:off x="179917" y="4508500"/>
              <a:ext cx="3553883" cy="2025650"/>
              <a:chOff x="3072" y="0"/>
              <a:chExt cx="2448" cy="1276"/>
            </a:xfrm>
          </p:grpSpPr>
          <p:pic>
            <p:nvPicPr>
              <p:cNvPr id="13" name="Picture 75" descr="9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0"/>
                <a:ext cx="2445" cy="1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 Box 73"/>
              <p:cNvSpPr txBox="1">
                <a:spLocks noChangeArrowheads="1"/>
              </p:cNvSpPr>
              <p:nvPr/>
            </p:nvSpPr>
            <p:spPr bwMode="auto">
              <a:xfrm>
                <a:off x="3140" y="1017"/>
                <a:ext cx="23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b="1" dirty="0">
                    <a:solidFill>
                      <a:srgbClr val="000099"/>
                    </a:solidFill>
                  </a:rPr>
                  <a:t>Computerized Irrigation System !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800600" y="4559300"/>
              <a:ext cx="4216026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FF0000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EDUCATION !!!</a:t>
              </a:r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98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312</Words>
  <Application>Microsoft Office PowerPoint</Application>
  <PresentationFormat>On-screen Show (4:3)</PresentationFormat>
  <Paragraphs>49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eilon</dc:creator>
  <cp:lastModifiedBy>eilon</cp:lastModifiedBy>
  <cp:revision>28</cp:revision>
  <dcterms:created xsi:type="dcterms:W3CDTF">2013-02-12T20:11:18Z</dcterms:created>
  <dcterms:modified xsi:type="dcterms:W3CDTF">2013-02-18T03:22:33Z</dcterms:modified>
</cp:coreProperties>
</file>